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1C9DC-CA75-478B-8EEB-D71D5F6553FC}" type="datetimeFigureOut">
              <a:rPr lang="en-US" smtClean="0"/>
              <a:t>2/20/21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0AAB4-D429-4D9F-BA9E-03BC404D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0948F3D-835F-4A0C-9C00-AE61A0383387}" type="datetime1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41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CD28-AE41-41F6-9BC6-49D3E31ACDC9}" type="datetime1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0EC29-496F-4C2F-9CC0-7C3060B2CE30}" type="datetime1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729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042EC-40F1-460F-8763-F0082FA6D16E}" type="datetime1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15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AB1B-99A8-46BE-ACD8-C29DC9126600}" type="datetime1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74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DEAE-E34D-41FF-87DE-2C61144F7F71}" type="datetime1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21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352E-2BB3-4651-81BA-A99C087E4D54}" type="datetime1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79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FA9C-B940-464D-8AF6-A136F84C7076}" type="datetime1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0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2417-D047-42E4-B754-497B12D76763}" type="datetime1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65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BB03-8B3B-4362-9C39-7EF3ED851D98}" type="datetime1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5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15540-CC61-4175-9369-F72C74671001}" type="datetime1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7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343F-8C51-427D-B78B-B555420F19A4}" type="datetime1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870A-87B6-444E-AB8A-8DBB3F5759B3}" type="datetime1">
              <a:rPr lang="en-US" smtClean="0"/>
              <a:t>2/20/21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68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96D5-4AB2-40D7-BFD0-6030E9CFE25B}" type="datetime1">
              <a:rPr lang="en-US" smtClean="0"/>
              <a:t>2/20/21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40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DD29-B3EE-4FC3-97CF-A6172C52D54A}" type="datetime1">
              <a:rPr lang="en-US" smtClean="0"/>
              <a:t>2/20/21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0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B3A6-0151-4C46-B849-F81574EE9C82}" type="datetime1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6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755A-B74B-44DC-BC7D-CBC9584CDC8A}" type="datetime1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2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57ACFB-5935-45DE-B325-0E7B31E524F4}" type="datetime1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57F39E-E904-4D10-8486-2BE4FBDA0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4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2414953" y="1927817"/>
            <a:ext cx="73620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DEB340">
                    <a:lumMod val="50000"/>
                  </a:srgb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التعليم وإدارته في أنظمة التعلم عن بعد </a:t>
            </a:r>
            <a:r>
              <a:rPr lang="ar-DZ" sz="4800" dirty="0">
                <a:solidFill>
                  <a:srgbClr val="DEB340">
                    <a:lumMod val="50000"/>
                  </a:srgb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لبلدية وادي البوانيس</a:t>
            </a:r>
            <a:endParaRPr lang="ar-SA" sz="4800" dirty="0">
              <a:solidFill>
                <a:srgbClr val="DEB340">
                  <a:lumMod val="50000"/>
                </a:srgbClr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en-US" sz="2800" b="1" dirty="0">
                <a:solidFill>
                  <a:srgbClr val="DEB340">
                    <a:lumMod val="50000"/>
                  </a:srgb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Education and its management in distance learning systems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347415" y="324221"/>
            <a:ext cx="743803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plified Arabic" pitchFamily="18" charset="-78"/>
                <a:ea typeface="+mn-ea"/>
                <a:cs typeface="Simplified Arabic" pitchFamily="18" charset="-78"/>
              </a:rPr>
              <a:t>بلدية وادي البوانيس</a:t>
            </a:r>
            <a:endParaRPr kumimoji="0" lang="ar-LY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  <a:p>
            <a:pPr lvl="0" algn="ctr" defTabSz="457200">
              <a:defRPr/>
            </a:pPr>
            <a:br>
              <a:rPr kumimoji="0" lang="ar-LY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Times New Roman" panose="02020603050405020304" pitchFamily="18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Times New Roman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7" y="0"/>
            <a:ext cx="3669323" cy="12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8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79159"/>
          </a:xfrm>
        </p:spPr>
        <p:txBody>
          <a:bodyPr>
            <a:normAutofit/>
          </a:bodyPr>
          <a:lstStyle/>
          <a:p>
            <a:r>
              <a:rPr lang="ar-SA" dirty="0"/>
              <a:t>البنود الرئيسية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3795" y="316525"/>
            <a:ext cx="10353762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71847" y="2546493"/>
            <a:ext cx="409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/>
              <a:t>المشكلة العامة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37662" y="2955309"/>
            <a:ext cx="44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/>
              <a:t>الأدوات المتاحة لعملية التعليم عن بعد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8190" y="3441810"/>
            <a:ext cx="409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/>
              <a:t>ميزاتها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06467" y="3898446"/>
            <a:ext cx="409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dirty="0"/>
              <a:t>عيوبها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37662" y="4360711"/>
            <a:ext cx="44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/>
              <a:t>النظام التعليمي المقترح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37662" y="4805983"/>
            <a:ext cx="44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/>
              <a:t>الهيكلية العامة للنظام المقترح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937662" y="5234215"/>
            <a:ext cx="44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/>
              <a:t>مزايا النظام المقترح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937662" y="5660769"/>
            <a:ext cx="44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/>
              <a:t>التحديات الحالية والتوصيات</a:t>
            </a:r>
            <a:endParaRPr lang="en-US" sz="2400" dirty="0"/>
          </a:p>
        </p:txBody>
      </p:sp>
      <p:sp>
        <p:nvSpPr>
          <p:cNvPr id="23" name="Curved Down Arrow 22"/>
          <p:cNvSpPr/>
          <p:nvPr/>
        </p:nvSpPr>
        <p:spPr>
          <a:xfrm rot="8458725">
            <a:off x="9031898" y="3663997"/>
            <a:ext cx="973834" cy="324287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78861"/>
          </a:xfrm>
        </p:spPr>
        <p:txBody>
          <a:bodyPr/>
          <a:lstStyle/>
          <a:p>
            <a:r>
              <a:rPr lang="ar-SA" dirty="0"/>
              <a:t>المشكلة العامة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14" y="3477862"/>
            <a:ext cx="2983521" cy="2131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56593" y="2826631"/>
            <a:ext cx="267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dirty="0"/>
              <a:t>التباعد الإجتماعي بسبب الكورونا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48" y="3477863"/>
            <a:ext cx="3140052" cy="21310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9373" y="2826631"/>
            <a:ext cx="131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dirty="0"/>
              <a:t>تأثير سلبي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ight Arrow 2"/>
          <p:cNvSpPr/>
          <p:nvPr/>
        </p:nvSpPr>
        <p:spPr>
          <a:xfrm flipH="1">
            <a:off x="5181599" y="4344112"/>
            <a:ext cx="2661139" cy="398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الأدوات المتاحة للتعليم عن بعد</a:t>
            </a:r>
            <a:endParaRPr lang="en-US" dirty="0"/>
          </a:p>
        </p:txBody>
      </p:sp>
      <p:pic>
        <p:nvPicPr>
          <p:cNvPr id="4" name="Picture 4" descr="News | TalkingPoi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43" y="2495472"/>
            <a:ext cx="1311677" cy="78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Education app Remind passes 20 million active users and nam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08" y="2460303"/>
            <a:ext cx="1404357" cy="7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D Puzzl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t="19054" r="15968" b="18445"/>
          <a:stretch/>
        </p:blipFill>
        <p:spPr bwMode="auto">
          <a:xfrm>
            <a:off x="5361974" y="2449467"/>
            <a:ext cx="976114" cy="8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Microsoft Teams — Wikipé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874" y="2460956"/>
            <a:ext cx="856019" cy="79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Google Me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92" y="2470828"/>
            <a:ext cx="843832" cy="84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79503" y="3304381"/>
            <a:ext cx="147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التواصل المتزامن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79503" y="3663596"/>
            <a:ext cx="147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تحميل الدروس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79503" y="4068190"/>
            <a:ext cx="147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تفاعل الطلبة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79503" y="4415620"/>
            <a:ext cx="147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تحميل الأسئلة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892888" y="4741147"/>
            <a:ext cx="186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التواصل غير المتزامن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092216" y="5097333"/>
            <a:ext cx="175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مراقبة وإدارة العملية</a:t>
            </a:r>
            <a:endParaRPr lang="en-US" b="1" dirty="0"/>
          </a:p>
        </p:txBody>
      </p:sp>
      <p:pic>
        <p:nvPicPr>
          <p:cNvPr id="15" name="Picture 22" descr="علامة صح png 4 » PNG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80" y="3347825"/>
            <a:ext cx="295768" cy="2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علامة صح png 4 » PNG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80" y="3698341"/>
            <a:ext cx="295768" cy="2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علامة صح png 4 » PNG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030" y="4076081"/>
            <a:ext cx="295768" cy="2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علامة صح png 4 » PNG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891" y="4447489"/>
            <a:ext cx="295768" cy="2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لماذا X تعني خطأ .. و √ تعني صح؟ | ثقافة أونلاين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523" y="4879660"/>
            <a:ext cx="178850" cy="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لماذا X تعني خطأ .. و √ تعني صح؟ | ثقافة أونلاين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479" y="5214693"/>
            <a:ext cx="178850" cy="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267781" y="5444528"/>
            <a:ext cx="147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غير متاح دائماً</a:t>
            </a:r>
            <a:endParaRPr lang="en-US" b="1" dirty="0"/>
          </a:p>
        </p:txBody>
      </p:sp>
      <p:pic>
        <p:nvPicPr>
          <p:cNvPr id="22" name="Picture 24" descr="لماذا X تعني خطأ .. و √ تعني صح؟ | ثقافة أونلاين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01" y="5583041"/>
            <a:ext cx="178850" cy="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478" y="2332657"/>
            <a:ext cx="1049623" cy="104962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25581" y="3546504"/>
            <a:ext cx="7366221" cy="2631106"/>
            <a:chOff x="992329" y="3029061"/>
            <a:chExt cx="8718734" cy="353935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824" y="3029061"/>
              <a:ext cx="638264" cy="647790"/>
            </a:xfrm>
            <a:prstGeom prst="rect">
              <a:avLst/>
            </a:prstGeom>
          </p:spPr>
        </p:pic>
        <p:pic>
          <p:nvPicPr>
            <p:cNvPr id="26" name="Picture 18" descr="File:Libya map icon temp use.png - Wikimedia Common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937" y="4211053"/>
              <a:ext cx="1695450" cy="15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540" y="3672074"/>
              <a:ext cx="638264" cy="64779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03" y="4448613"/>
              <a:ext cx="638264" cy="6477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540" y="5272836"/>
              <a:ext cx="638264" cy="64779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824" y="5920626"/>
              <a:ext cx="638264" cy="647790"/>
            </a:xfrm>
            <a:prstGeom prst="rect">
              <a:avLst/>
            </a:prstGeom>
          </p:spPr>
        </p:pic>
        <p:sp>
          <p:nvSpPr>
            <p:cNvPr id="31" name="Left-Right Arrow 30"/>
            <p:cNvSpPr/>
            <p:nvPr/>
          </p:nvSpPr>
          <p:spPr>
            <a:xfrm rot="2194901">
              <a:off x="4152488" y="3615200"/>
              <a:ext cx="957085" cy="31911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-Right Arrow 31"/>
            <p:cNvSpPr/>
            <p:nvPr/>
          </p:nvSpPr>
          <p:spPr>
            <a:xfrm rot="1208222">
              <a:off x="3289436" y="4020218"/>
              <a:ext cx="1499730" cy="31911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-Right Arrow 32"/>
            <p:cNvSpPr/>
            <p:nvPr/>
          </p:nvSpPr>
          <p:spPr>
            <a:xfrm>
              <a:off x="2238267" y="4603358"/>
              <a:ext cx="2466379" cy="31911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eft-Right Arrow 33"/>
            <p:cNvSpPr/>
            <p:nvPr/>
          </p:nvSpPr>
          <p:spPr>
            <a:xfrm rot="20458667">
              <a:off x="3220750" y="5239856"/>
              <a:ext cx="1603288" cy="31911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-Right Arrow 34"/>
            <p:cNvSpPr/>
            <p:nvPr/>
          </p:nvSpPr>
          <p:spPr>
            <a:xfrm rot="19201526">
              <a:off x="4152489" y="5685412"/>
              <a:ext cx="957085" cy="31911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20" descr="HD wallpaper: Illustration of man teaching training session in ...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11200"/>
                      </a14:imgEffect>
                      <a14:imgEffect>
                        <a14:brightnessContrast bright="-28000" contras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3307" y="4556901"/>
              <a:ext cx="1277756" cy="824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Left-Right Arrow 36"/>
            <p:cNvSpPr/>
            <p:nvPr/>
          </p:nvSpPr>
          <p:spPr>
            <a:xfrm>
              <a:off x="6400305" y="4800519"/>
              <a:ext cx="1840491" cy="31911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7180" y="4418692"/>
              <a:ext cx="92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/>
                <a:t>الدروس</a:t>
              </a:r>
              <a:endParaRPr lang="en-US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59375" y="5132132"/>
              <a:ext cx="92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b="1" dirty="0"/>
                <a:t>الأسئلة</a:t>
              </a:r>
              <a:endParaRPr lang="en-US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24424" y="4094801"/>
              <a:ext cx="1181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/>
                <a:t>أستاد المادة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 rot="18567325">
              <a:off x="586249" y="3795027"/>
              <a:ext cx="1181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/>
                <a:t>طلبة</a:t>
              </a:r>
              <a:endParaRPr lang="en-US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8967366" y="4756996"/>
            <a:ext cx="2366432" cy="1039394"/>
          </a:xfrm>
          <a:prstGeom prst="rect">
            <a:avLst/>
          </a:prstGeom>
          <a:noFill/>
          <a:ln w="44450" cmpd="sng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النظام المقترح للتعليم عن بعد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55785" y="2637690"/>
            <a:ext cx="10574217" cy="3446586"/>
            <a:chOff x="552957" y="1402459"/>
            <a:chExt cx="11550430" cy="4686140"/>
          </a:xfrm>
        </p:grpSpPr>
        <p:sp>
          <p:nvSpPr>
            <p:cNvPr id="5" name="Rectangle 4"/>
            <p:cNvSpPr/>
            <p:nvPr/>
          </p:nvSpPr>
          <p:spPr>
            <a:xfrm>
              <a:off x="4494163" y="3828076"/>
              <a:ext cx="4233296" cy="210411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893" y="1652389"/>
              <a:ext cx="638264" cy="6477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746" y="2446148"/>
              <a:ext cx="638264" cy="64779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12" y="3659971"/>
              <a:ext cx="638264" cy="647790"/>
            </a:xfrm>
            <a:prstGeom prst="rect">
              <a:avLst/>
            </a:prstGeom>
          </p:spPr>
        </p:pic>
        <p:sp>
          <p:nvSpPr>
            <p:cNvPr id="9" name="Left-Right Arrow 8"/>
            <p:cNvSpPr/>
            <p:nvPr/>
          </p:nvSpPr>
          <p:spPr>
            <a:xfrm rot="2194901">
              <a:off x="3237633" y="2327634"/>
              <a:ext cx="957085" cy="31911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-Right Arrow 9"/>
            <p:cNvSpPr/>
            <p:nvPr/>
          </p:nvSpPr>
          <p:spPr>
            <a:xfrm rot="1074504">
              <a:off x="1996393" y="2957328"/>
              <a:ext cx="2000946" cy="31911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1471415" y="3824307"/>
              <a:ext cx="2466379" cy="31911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20766955">
              <a:off x="2488777" y="5184897"/>
              <a:ext cx="1759825" cy="31404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0" descr="HD wallpaper: Illustration of man teaching training session in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-28000" contras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9157" y="2981385"/>
              <a:ext cx="1277756" cy="824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Left-Right Arrow 13"/>
            <p:cNvSpPr/>
            <p:nvPr/>
          </p:nvSpPr>
          <p:spPr>
            <a:xfrm rot="19570516">
              <a:off x="8804484" y="4592377"/>
              <a:ext cx="2173871" cy="44972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9541340">
              <a:off x="8731243" y="4253278"/>
              <a:ext cx="1985382" cy="502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/>
                <a:t>الدروس والأسئلة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81879" y="3973254"/>
              <a:ext cx="1408562" cy="64779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</a:rPr>
                <a:t>أولياء الأمور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70049" y="5082290"/>
              <a:ext cx="1408562" cy="73600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</a:rPr>
                <a:t>منصة التعليم المقترحة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78611" y="3973254"/>
              <a:ext cx="1408562" cy="64779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</a:rPr>
                <a:t>إدارة المدرسة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06145" y="2770043"/>
              <a:ext cx="1408562" cy="64779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</a:rPr>
                <a:t>مراقبي التعليم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06145" y="1610698"/>
              <a:ext cx="1408562" cy="64779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</a:rPr>
                <a:t>وزارة التعليم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82195" y="1402459"/>
              <a:ext cx="4472885" cy="468614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-Right Arrow 21"/>
            <p:cNvSpPr/>
            <p:nvPr/>
          </p:nvSpPr>
          <p:spPr>
            <a:xfrm rot="1299536">
              <a:off x="9000281" y="2377111"/>
              <a:ext cx="1662555" cy="31269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 rot="1272990">
              <a:off x="9099063" y="1992202"/>
              <a:ext cx="1726929" cy="502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/>
                <a:t>الإشراف على</a:t>
              </a:r>
              <a:endParaRPr lang="en-US" dirty="0"/>
            </a:p>
          </p:txBody>
        </p:sp>
        <p:cxnSp>
          <p:nvCxnSpPr>
            <p:cNvPr id="24" name="Elbow Connector 23"/>
            <p:cNvCxnSpPr>
              <a:stCxn id="17" idx="3"/>
              <a:endCxn id="18" idx="2"/>
            </p:cNvCxnSpPr>
            <p:nvPr/>
          </p:nvCxnSpPr>
          <p:spPr>
            <a:xfrm flipV="1">
              <a:off x="7278610" y="4621044"/>
              <a:ext cx="704282" cy="829250"/>
            </a:xfrm>
            <a:prstGeom prst="bentConnector2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7" idx="1"/>
              <a:endCxn id="16" idx="2"/>
            </p:cNvCxnSpPr>
            <p:nvPr/>
          </p:nvCxnSpPr>
          <p:spPr>
            <a:xfrm rot="10800000">
              <a:off x="5286160" y="4621045"/>
              <a:ext cx="583889" cy="829250"/>
            </a:xfrm>
            <a:prstGeom prst="bentConnector2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5" idx="0"/>
              <a:endCxn id="19" idx="2"/>
            </p:cNvCxnSpPr>
            <p:nvPr/>
          </p:nvCxnSpPr>
          <p:spPr>
            <a:xfrm flipH="1" flipV="1">
              <a:off x="6610426" y="3417833"/>
              <a:ext cx="385" cy="410243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" idx="0"/>
              <a:endCxn id="20" idx="2"/>
            </p:cNvCxnSpPr>
            <p:nvPr/>
          </p:nvCxnSpPr>
          <p:spPr>
            <a:xfrm flipV="1">
              <a:off x="6610426" y="2258488"/>
              <a:ext cx="0" cy="511555"/>
            </a:xfrm>
            <a:prstGeom prst="straightConnector1">
              <a:avLst/>
            </a:prstGeom>
            <a:ln w="12700"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9549168">
              <a:off x="9347153" y="4818052"/>
              <a:ext cx="1509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/>
                <a:t>الغير مباشرة</a:t>
              </a:r>
              <a:endParaRPr lang="en-US" dirty="0"/>
            </a:p>
          </p:txBody>
        </p:sp>
        <p:pic>
          <p:nvPicPr>
            <p:cNvPr id="29" name="Picture 20" descr="HD wallpaper: Illustration of man teaching training session in ...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-28000" contras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759" y="5082290"/>
              <a:ext cx="1277756" cy="824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0576152" y="2570332"/>
              <a:ext cx="1527235" cy="502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/>
                <a:t>الأستاد الخبير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7914" y="4661341"/>
              <a:ext cx="1181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/>
                <a:t>أستاد المادة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20705901">
              <a:off x="2348607" y="4746443"/>
              <a:ext cx="1850433" cy="502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/>
                <a:t>الدروس والأسئلة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 rot="20705901">
              <a:off x="2687473" y="5457036"/>
              <a:ext cx="1509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/>
                <a:t>والنقاش المباشر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8567325">
              <a:off x="146877" y="2127255"/>
              <a:ext cx="1181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dirty="0"/>
                <a:t>طلبة</a:t>
              </a:r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 rot="1272990">
            <a:off x="8472893" y="3481956"/>
            <a:ext cx="158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/>
              <a:t>الدروس والأسئلة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 flipV="1">
            <a:off x="1326716" y="2376232"/>
            <a:ext cx="9871715" cy="86961"/>
          </a:xfrm>
          <a:prstGeom prst="line">
            <a:avLst/>
          </a:prstGeom>
          <a:ln w="209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677794" y="795650"/>
            <a:ext cx="3635245" cy="427985"/>
          </a:xfrm>
          <a:prstGeom prst="rect">
            <a:avLst/>
          </a:prstGeom>
          <a:noFill/>
          <a:ln w="22225" cmpd="sng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وزارة التربية والتعليم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1021" y="1378748"/>
            <a:ext cx="2315879" cy="427985"/>
          </a:xfrm>
          <a:prstGeom prst="rect">
            <a:avLst/>
          </a:prstGeom>
          <a:noFill/>
          <a:ln w="22225" cmpd="sng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الإدارة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7" name="Straight Arrow Connector 6"/>
          <p:cNvCxnSpPr>
            <a:stCxn id="5" idx="2"/>
            <a:endCxn id="6" idx="0"/>
          </p:cNvCxnSpPr>
          <p:nvPr/>
        </p:nvCxnSpPr>
        <p:spPr>
          <a:xfrm>
            <a:off x="6495416" y="1223635"/>
            <a:ext cx="3545" cy="1551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446000" y="1806733"/>
            <a:ext cx="5848710" cy="2285863"/>
            <a:chOff x="3495419" y="1462033"/>
            <a:chExt cx="6657984" cy="2692350"/>
          </a:xfrm>
        </p:grpSpPr>
        <p:cxnSp>
          <p:nvCxnSpPr>
            <p:cNvPr id="62" name="Straight Connector 61"/>
            <p:cNvCxnSpPr/>
            <p:nvPr/>
          </p:nvCxnSpPr>
          <p:spPr>
            <a:xfrm flipH="1">
              <a:off x="6966778" y="1462033"/>
              <a:ext cx="4034" cy="402391"/>
            </a:xfrm>
            <a:prstGeom prst="line">
              <a:avLst/>
            </a:prstGeom>
            <a:ln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702629" y="1864424"/>
              <a:ext cx="459575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4702629" y="1864424"/>
              <a:ext cx="0" cy="90252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9298379" y="1864424"/>
              <a:ext cx="0" cy="902524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8545285" y="2766948"/>
              <a:ext cx="1506187" cy="641268"/>
            </a:xfrm>
            <a:prstGeom prst="rect">
              <a:avLst/>
            </a:prstGeom>
            <a:noFill/>
            <a:ln w="22225" cmpd="sng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هيئة التدريس المهنية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788229" y="2766948"/>
              <a:ext cx="1828799" cy="640347"/>
            </a:xfrm>
            <a:prstGeom prst="rect">
              <a:avLst/>
            </a:prstGeom>
            <a:noFill/>
            <a:ln w="22225" cmpd="sng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منصة التعليم عبر الإنترنت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Connector 67"/>
            <p:cNvCxnSpPr>
              <a:stCxn id="66" idx="1"/>
            </p:cNvCxnSpPr>
            <p:nvPr/>
          </p:nvCxnSpPr>
          <p:spPr>
            <a:xfrm flipH="1">
              <a:off x="8216506" y="3087582"/>
              <a:ext cx="328779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67" idx="3"/>
            </p:cNvCxnSpPr>
            <p:nvPr/>
          </p:nvCxnSpPr>
          <p:spPr>
            <a:xfrm flipH="1" flipV="1">
              <a:off x="5617028" y="3087121"/>
              <a:ext cx="328781" cy="46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8216506" y="2315686"/>
              <a:ext cx="0" cy="149629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7897851" y="2315686"/>
              <a:ext cx="318655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945808" y="2310735"/>
              <a:ext cx="0" cy="149629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6282046" y="2083433"/>
              <a:ext cx="1627681" cy="440752"/>
            </a:xfrm>
            <a:prstGeom prst="rect">
              <a:avLst/>
            </a:prstGeom>
            <a:noFill/>
            <a:ln w="22225" cmpd="sng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الدورات الرقمية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282045" y="2750207"/>
              <a:ext cx="1627681" cy="657088"/>
            </a:xfrm>
            <a:prstGeom prst="rect">
              <a:avLst/>
            </a:prstGeom>
            <a:noFill/>
            <a:ln w="22225" cmpd="sng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الواجبات المنزلية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54566" y="3580407"/>
              <a:ext cx="1627681" cy="463140"/>
            </a:xfrm>
            <a:prstGeom prst="rect">
              <a:avLst/>
            </a:prstGeom>
            <a:noFill/>
            <a:ln w="22225" cmpd="sng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الإمتحانات</a:t>
              </a:r>
              <a:r>
                <a:rPr lang="en-US" b="1" dirty="0">
                  <a:solidFill>
                    <a:schemeClr val="tx1"/>
                  </a:solidFill>
                </a:rPr>
                <a:t>  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>
              <a:off x="7913455" y="3087582"/>
              <a:ext cx="318655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7897853" y="3811977"/>
              <a:ext cx="318655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5935912" y="2315686"/>
              <a:ext cx="318655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5951516" y="3087582"/>
              <a:ext cx="318655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5935914" y="3811977"/>
              <a:ext cx="318655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3495419" y="1651453"/>
              <a:ext cx="6657984" cy="2502930"/>
            </a:xfrm>
            <a:prstGeom prst="rect">
              <a:avLst/>
            </a:prstGeom>
            <a:noFill/>
            <a:ln w="22225" cmpd="sng"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98502" y="4092596"/>
            <a:ext cx="9086173" cy="1930932"/>
            <a:chOff x="1733797" y="4209615"/>
            <a:chExt cx="10343408" cy="227430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6632462" y="4209615"/>
              <a:ext cx="0" cy="54050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496853" y="4750119"/>
              <a:ext cx="4275116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771969" y="4752099"/>
              <a:ext cx="3901" cy="27432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504827" y="4762786"/>
              <a:ext cx="3901" cy="27432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628560" y="4750119"/>
              <a:ext cx="3901" cy="27432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8077736" y="5020479"/>
              <a:ext cx="1470885" cy="326571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طالب</a:t>
              </a:r>
              <a:r>
                <a:rPr lang="en-US" b="1" dirty="0">
                  <a:solidFill>
                    <a:schemeClr val="tx1"/>
                  </a:solidFill>
                </a:rPr>
                <a:t>  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00918" y="5020478"/>
              <a:ext cx="1470885" cy="326571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استاد</a:t>
              </a:r>
              <a:r>
                <a:rPr lang="en-US" b="1" dirty="0">
                  <a:solidFill>
                    <a:schemeClr val="tx1"/>
                  </a:solidFill>
                </a:rPr>
                <a:t>   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24100" y="5037106"/>
              <a:ext cx="1470885" cy="326571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مرافق</a:t>
              </a:r>
              <a:r>
                <a:rPr lang="en-US" b="1" dirty="0">
                  <a:solidFill>
                    <a:schemeClr val="tx1"/>
                  </a:solidFill>
                </a:rPr>
                <a:t>    </a:t>
              </a:r>
            </a:p>
          </p:txBody>
        </p:sp>
        <p:cxnSp>
          <p:nvCxnSpPr>
            <p:cNvPr id="31" name="Straight Connector 30"/>
            <p:cNvCxnSpPr>
              <a:endCxn id="28" idx="2"/>
            </p:cNvCxnSpPr>
            <p:nvPr/>
          </p:nvCxnSpPr>
          <p:spPr>
            <a:xfrm flipH="1" flipV="1">
              <a:off x="8813179" y="5347049"/>
              <a:ext cx="0" cy="18288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6636360" y="5344669"/>
              <a:ext cx="0" cy="18288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459542" y="5363677"/>
              <a:ext cx="0" cy="18288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624485" y="5527549"/>
              <a:ext cx="219456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7613431" y="5527549"/>
              <a:ext cx="0" cy="18288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622508" y="5703699"/>
              <a:ext cx="219456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8821000" y="5707104"/>
              <a:ext cx="3901" cy="18288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8059152" y="5705280"/>
              <a:ext cx="3901" cy="18288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635760" y="5691294"/>
              <a:ext cx="3901" cy="18288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322879" y="5705280"/>
              <a:ext cx="3901" cy="18288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8544758" y="5874690"/>
              <a:ext cx="600102" cy="308481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I pad   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766750" y="5884590"/>
              <a:ext cx="651189" cy="298580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100" b="1" dirty="0">
                  <a:solidFill>
                    <a:schemeClr val="tx1"/>
                  </a:solidFill>
                </a:rPr>
                <a:t>حاسوب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44051" y="5894490"/>
              <a:ext cx="588817" cy="326571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100" b="1" dirty="0">
                  <a:solidFill>
                    <a:schemeClr val="tx1"/>
                  </a:solidFill>
                </a:rPr>
                <a:t>هاتف</a:t>
              </a:r>
              <a:r>
                <a:rPr lang="en-US" sz="1100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23735" y="5893118"/>
              <a:ext cx="707830" cy="352197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Tablet 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256317" y="5546557"/>
              <a:ext cx="324366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497544" y="5546346"/>
              <a:ext cx="3901" cy="27432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227929" y="5546346"/>
              <a:ext cx="3901" cy="27432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188927" y="5551299"/>
              <a:ext cx="3901" cy="27432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2256341" y="5546346"/>
              <a:ext cx="3901" cy="27432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1845352" y="5820666"/>
              <a:ext cx="832362" cy="380595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100" b="1" dirty="0">
                  <a:solidFill>
                    <a:schemeClr val="tx1"/>
                  </a:solidFill>
                </a:rPr>
                <a:t>مؤتمر عبر الفيديو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30223" y="5820665"/>
              <a:ext cx="979069" cy="399025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100" b="1" dirty="0">
                  <a:solidFill>
                    <a:schemeClr val="tx1"/>
                  </a:solidFill>
                </a:rPr>
                <a:t>الامتحانات عبر المنصة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759778" y="5829195"/>
              <a:ext cx="878997" cy="390495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100" b="1" dirty="0">
                  <a:solidFill>
                    <a:schemeClr val="tx1"/>
                  </a:solidFill>
                </a:rPr>
                <a:t>التقييم عبر المنصة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101706" y="5826714"/>
              <a:ext cx="771827" cy="392975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100" b="1" dirty="0">
                  <a:solidFill>
                    <a:schemeClr val="tx1"/>
                  </a:solidFill>
                </a:rPr>
                <a:t>موارد على المنصة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Straight Connector 53"/>
            <p:cNvCxnSpPr>
              <a:stCxn id="28" idx="3"/>
            </p:cNvCxnSpPr>
            <p:nvPr/>
          </p:nvCxnSpPr>
          <p:spPr>
            <a:xfrm flipV="1">
              <a:off x="9548621" y="5183763"/>
              <a:ext cx="1868469" cy="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9685302" y="5176740"/>
              <a:ext cx="3901" cy="29886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0525041" y="5181092"/>
              <a:ext cx="3901" cy="29886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1417090" y="5183763"/>
              <a:ext cx="3901" cy="29886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9291225" y="5482625"/>
              <a:ext cx="683852" cy="581143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100" b="1" dirty="0">
                  <a:solidFill>
                    <a:schemeClr val="tx1"/>
                  </a:solidFill>
                </a:rPr>
                <a:t>منتديات للنقاش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0032470" y="5489651"/>
              <a:ext cx="905037" cy="581143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100" b="1" dirty="0">
                  <a:solidFill>
                    <a:schemeClr val="tx1"/>
                  </a:solidFill>
                </a:rPr>
                <a:t>مواد الدورات غير المباشرة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996881" y="5489650"/>
              <a:ext cx="974075" cy="581143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100" b="1" dirty="0">
                  <a:solidFill>
                    <a:schemeClr val="tx1"/>
                  </a:solidFill>
                </a:rPr>
                <a:t>الواجبات والامتحانات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33797" y="4600689"/>
              <a:ext cx="10343408" cy="1883229"/>
            </a:xfrm>
            <a:prstGeom prst="rect">
              <a:avLst/>
            </a:prstGeom>
            <a:noFill/>
            <a:ln w="22225" cmpd="sng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Arrow Connector 9"/>
          <p:cNvCxnSpPr>
            <a:endCxn id="61" idx="1"/>
          </p:cNvCxnSpPr>
          <p:nvPr/>
        </p:nvCxnSpPr>
        <p:spPr>
          <a:xfrm flipV="1">
            <a:off x="1165041" y="5224077"/>
            <a:ext cx="733461" cy="343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65041" y="4011674"/>
            <a:ext cx="0" cy="1220040"/>
          </a:xfrm>
          <a:prstGeom prst="straightConnector1">
            <a:avLst/>
          </a:prstGeom>
          <a:ln w="127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25821" y="3363303"/>
            <a:ext cx="1801866" cy="648372"/>
          </a:xfrm>
          <a:prstGeom prst="rect">
            <a:avLst/>
          </a:prstGeom>
          <a:noFill/>
          <a:ln w="22225" cmpd="sng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مراقبة مشاركة المعلمين والطلاب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1825479" y="1573675"/>
            <a:ext cx="3515543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0"/>
          </p:cNvCxnSpPr>
          <p:nvPr/>
        </p:nvCxnSpPr>
        <p:spPr>
          <a:xfrm>
            <a:off x="1825480" y="1573675"/>
            <a:ext cx="1274" cy="178962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9503114" y="2438965"/>
            <a:ext cx="1462564" cy="1985661"/>
            <a:chOff x="10390644" y="2042571"/>
            <a:chExt cx="1664936" cy="233876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1241245" y="4134934"/>
              <a:ext cx="0" cy="246401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10903867" y="4130681"/>
              <a:ext cx="651568" cy="7563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11554080" y="2668138"/>
              <a:ext cx="0" cy="1473417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21" idx="2"/>
            </p:cNvCxnSpPr>
            <p:nvPr/>
          </p:nvCxnSpPr>
          <p:spPr>
            <a:xfrm flipH="1" flipV="1">
              <a:off x="10903867" y="3589951"/>
              <a:ext cx="0" cy="540730"/>
            </a:xfrm>
            <a:prstGeom prst="straightConnector1">
              <a:avLst/>
            </a:prstGeom>
            <a:ln w="127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0390644" y="2964384"/>
              <a:ext cx="1026446" cy="625567"/>
            </a:xfrm>
            <a:prstGeom prst="rect">
              <a:avLst/>
            </a:prstGeom>
            <a:noFill/>
            <a:ln w="22225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إدارة المدرسة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029134" y="2042571"/>
              <a:ext cx="1026446" cy="625567"/>
            </a:xfrm>
            <a:prstGeom prst="rect">
              <a:avLst/>
            </a:prstGeom>
            <a:noFill/>
            <a:ln w="22225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tx1"/>
                  </a:solidFill>
                </a:rPr>
                <a:t>أولياء الأمور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الميزات والتحديات والتوصيات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2" y="2552597"/>
            <a:ext cx="6910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dirty="0"/>
              <a:t>امكانية الوصول للدروس في أي وقت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dirty="0"/>
              <a:t>امكانية التواصل المتزامن وغير المتزامن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dirty="0"/>
              <a:t>حصول الطلبة على تعليم ذو جودة عالية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dirty="0"/>
              <a:t>رفع مستوى وكفاءة الأساتدة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dirty="0"/>
              <a:t>دمج أولياء الأمور في العملية التعليمية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dirty="0"/>
              <a:t>السماح للإ دارات المعنية في التعليم من مراقبة العملية التعليمية (طلبة وأساتده)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dirty="0"/>
              <a:t>تزويد وزارة التعليم بالبيانات والمعلومات اللازمة لإ تخاد القرارات في الوقت المناسب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4777" y="4992186"/>
            <a:ext cx="6844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dirty="0"/>
              <a:t>إستصدار القوانين اللازمة لتنظيم وإعتماد العملية التعليمية عن بعد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dirty="0"/>
              <a:t>نشر الوعي المجتمعي بأهمية التعليم عن بعد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dirty="0"/>
              <a:t>توفير الإمكانيات اللازمة لتنفيذ العملية التعليمية (إنترنت، أجهزة </a:t>
            </a:r>
            <a:r>
              <a:rPr lang="ar-DZ" dirty="0"/>
              <a:t>تابلت</a:t>
            </a:r>
            <a:r>
              <a:rPr lang="ar-SA" dirty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65949" y="2762296"/>
            <a:ext cx="944489" cy="461665"/>
          </a:xfrm>
          <a:prstGeom prst="rect">
            <a:avLst/>
          </a:prstGeom>
          <a:noFill/>
          <a:effectLst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rtlCol="0">
            <a:spAutoFit/>
          </a:bodyPr>
          <a:lstStyle/>
          <a:p>
            <a:r>
              <a:rPr lang="ar-SA" sz="2400" dirty="0"/>
              <a:t>الميزات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944675" y="5480152"/>
            <a:ext cx="2201244" cy="461665"/>
          </a:xfrm>
          <a:prstGeom prst="rect">
            <a:avLst/>
          </a:prstGeom>
          <a:noFill/>
          <a:effectLst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ar-SA" dirty="0"/>
              <a:t>التحديات والتوصيات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7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شكرا جزيلا - صور متنوعة - صور عبير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01" y="2196934"/>
            <a:ext cx="4214544" cy="337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F39E-E904-4D10-8486-2BE4FBDA09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27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262</Words>
  <Application>Microsoft Macintosh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Garamond</vt:lpstr>
      <vt:lpstr>Monotype Koufi</vt:lpstr>
      <vt:lpstr>Simplified Arabic</vt:lpstr>
      <vt:lpstr>Times New Roman</vt:lpstr>
      <vt:lpstr>Wingdings</vt:lpstr>
      <vt:lpstr>Organic</vt:lpstr>
      <vt:lpstr>PowerPoint Presentation</vt:lpstr>
      <vt:lpstr>البنود الرئيسية</vt:lpstr>
      <vt:lpstr>المشكلة العامة</vt:lpstr>
      <vt:lpstr>الأدوات المتاحة للتعليم عن بعد</vt:lpstr>
      <vt:lpstr>النظام المقترح للتعليم عن بعد</vt:lpstr>
      <vt:lpstr>PowerPoint Presentation</vt:lpstr>
      <vt:lpstr>الميزات والتحديات والتوصيات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Omran Akasha</cp:lastModifiedBy>
  <cp:revision>27</cp:revision>
  <dcterms:created xsi:type="dcterms:W3CDTF">2020-04-22T18:58:13Z</dcterms:created>
  <dcterms:modified xsi:type="dcterms:W3CDTF">2021-02-21T01:41:29Z</dcterms:modified>
</cp:coreProperties>
</file>